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21E27C18-EA94-4BF7-8437-CEC4E512E293}">
          <p14:sldIdLst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  <a:srgbClr val="3B3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AE9905-100E-4B3A-A3D5-3286889A5F79}" v="37" dt="2022-03-19T20:19:58.9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73" autoAdjust="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 and Marisa Shideler" userId="9fdb53cd27a090d0" providerId="LiveId" clId="{C4AE9905-100E-4B3A-A3D5-3286889A5F79}"/>
    <pc:docChg chg="undo custSel delSld modSld delSection modSection">
      <pc:chgData name="Chris and Marisa Shideler" userId="9fdb53cd27a090d0" providerId="LiveId" clId="{C4AE9905-100E-4B3A-A3D5-3286889A5F79}" dt="2022-03-19T20:31:17.947" v="133" actId="20577"/>
      <pc:docMkLst>
        <pc:docMk/>
      </pc:docMkLst>
      <pc:sldChg chg="modSp mod setBg">
        <pc:chgData name="Chris and Marisa Shideler" userId="9fdb53cd27a090d0" providerId="LiveId" clId="{C4AE9905-100E-4B3A-A3D5-3286889A5F79}" dt="2022-03-19T20:31:17.947" v="133" actId="20577"/>
        <pc:sldMkLst>
          <pc:docMk/>
          <pc:sldMk cId="2012407999" sldId="256"/>
        </pc:sldMkLst>
        <pc:spChg chg="mod">
          <ac:chgData name="Chris and Marisa Shideler" userId="9fdb53cd27a090d0" providerId="LiveId" clId="{C4AE9905-100E-4B3A-A3D5-3286889A5F79}" dt="2022-03-19T20:27:17.604" v="116" actId="207"/>
          <ac:spMkLst>
            <pc:docMk/>
            <pc:sldMk cId="2012407999" sldId="256"/>
            <ac:spMk id="17" creationId="{AC0A7991-1BE1-44DB-80B1-68FCF0BE4887}"/>
          </ac:spMkLst>
        </pc:spChg>
        <pc:spChg chg="mod">
          <ac:chgData name="Chris and Marisa Shideler" userId="9fdb53cd27a090d0" providerId="LiveId" clId="{C4AE9905-100E-4B3A-A3D5-3286889A5F79}" dt="2022-03-19T20:27:26.216" v="121" actId="207"/>
          <ac:spMkLst>
            <pc:docMk/>
            <pc:sldMk cId="2012407999" sldId="256"/>
            <ac:spMk id="18" creationId="{59E3CD01-1D07-4730-9EC9-340DFB023A28}"/>
          </ac:spMkLst>
        </pc:spChg>
        <pc:spChg chg="mod">
          <ac:chgData name="Chris and Marisa Shideler" userId="9fdb53cd27a090d0" providerId="LiveId" clId="{C4AE9905-100E-4B3A-A3D5-3286889A5F79}" dt="2022-03-19T20:27:11.608" v="111" actId="207"/>
          <ac:spMkLst>
            <pc:docMk/>
            <pc:sldMk cId="2012407999" sldId="256"/>
            <ac:spMk id="19" creationId="{484D8E67-6C6B-4EF6-B875-53A1B5E71337}"/>
          </ac:spMkLst>
        </pc:spChg>
        <pc:spChg chg="mod">
          <ac:chgData name="Chris and Marisa Shideler" userId="9fdb53cd27a090d0" providerId="LiveId" clId="{C4AE9905-100E-4B3A-A3D5-3286889A5F79}" dt="2022-03-19T20:31:17.947" v="133" actId="20577"/>
          <ac:spMkLst>
            <pc:docMk/>
            <pc:sldMk cId="2012407999" sldId="256"/>
            <ac:spMk id="20" creationId="{00000000-0000-0000-0000-000000000000}"/>
          </ac:spMkLst>
        </pc:spChg>
        <pc:spChg chg="mod">
          <ac:chgData name="Chris and Marisa Shideler" userId="9fdb53cd27a090d0" providerId="LiveId" clId="{C4AE9905-100E-4B3A-A3D5-3286889A5F79}" dt="2022-03-19T20:26:42.950" v="99" actId="207"/>
          <ac:spMkLst>
            <pc:docMk/>
            <pc:sldMk cId="2012407999" sldId="256"/>
            <ac:spMk id="21" creationId="{EE012826-2FE5-434F-92AF-EB966687A876}"/>
          </ac:spMkLst>
        </pc:spChg>
        <pc:spChg chg="mod">
          <ac:chgData name="Chris and Marisa Shideler" userId="9fdb53cd27a090d0" providerId="LiveId" clId="{C4AE9905-100E-4B3A-A3D5-3286889A5F79}" dt="2022-03-19T20:27:04.900" v="106" actId="207"/>
          <ac:spMkLst>
            <pc:docMk/>
            <pc:sldMk cId="2012407999" sldId="256"/>
            <ac:spMk id="22" creationId="{CE7398CC-26FC-44C1-9E1A-165F3CDDA2DC}"/>
          </ac:spMkLst>
        </pc:spChg>
        <pc:spChg chg="mod">
          <ac:chgData name="Chris and Marisa Shideler" userId="9fdb53cd27a090d0" providerId="LiveId" clId="{C4AE9905-100E-4B3A-A3D5-3286889A5F79}" dt="2022-03-19T20:26:58.580" v="101" actId="207"/>
          <ac:spMkLst>
            <pc:docMk/>
            <pc:sldMk cId="2012407999" sldId="256"/>
            <ac:spMk id="23" creationId="{93046AC2-9AF9-43FE-92C5-89FBD53657EC}"/>
          </ac:spMkLst>
        </pc:spChg>
      </pc:sldChg>
      <pc:sldChg chg="del">
        <pc:chgData name="Chris and Marisa Shideler" userId="9fdb53cd27a090d0" providerId="LiveId" clId="{C4AE9905-100E-4B3A-A3D5-3286889A5F79}" dt="2022-03-19T20:28:28.521" v="122" actId="2696"/>
        <pc:sldMkLst>
          <pc:docMk/>
          <pc:sldMk cId="2763395669" sldId="25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5217976-1543-4A90-9DC9-EED13F0F211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92410A-D411-49EC-9D1D-A3B70370115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F46D84-DF97-40E6-8DC8-9D7115575BA2}" type="datetimeFigureOut">
              <a:rPr lang="en-US" smtClean="0"/>
              <a:t>3/19/2022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D503D4-C2B2-495F-8735-E17D78394B6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533AFB-73D3-4136-A827-79A6D4E9D6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4D0629-9C54-4449-8BE7-C87A31BCCB1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4943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51A040-B8F9-4351-B8CF-35DAD8862754}" type="datetimeFigureOut">
              <a:rPr lang="en-US" smtClean="0"/>
              <a:t>3/19/2022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D3882-6DE7-4A96-810C-1EB1F914C1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433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Slide">
    <p:bg>
      <p:bgPr>
        <a:blipFill dpi="0" rotWithShape="1">
          <a:blip r:embed="rId2">
            <a:alphaModFix amt="66000"/>
            <a:duotone>
              <a:prstClr val="black"/>
              <a:schemeClr val="accent4">
                <a:tint val="45000"/>
                <a:satMod val="400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352974"/>
            <a:ext cx="9144000" cy="777557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130532"/>
            <a:ext cx="9144000" cy="352974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2396868" y="4509548"/>
            <a:ext cx="1490134" cy="837037"/>
          </a:xfrm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8"/>
          <p:cNvSpPr>
            <a:spLocks noGrp="1"/>
          </p:cNvSpPr>
          <p:nvPr>
            <p:ph type="body" sz="quarter" idx="11"/>
          </p:nvPr>
        </p:nvSpPr>
        <p:spPr>
          <a:xfrm>
            <a:off x="427490" y="2881403"/>
            <a:ext cx="1490134" cy="837037"/>
          </a:xfrm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8"/>
          <p:cNvSpPr>
            <a:spLocks noGrp="1"/>
          </p:cNvSpPr>
          <p:nvPr>
            <p:ph type="body" sz="quarter" idx="12"/>
          </p:nvPr>
        </p:nvSpPr>
        <p:spPr>
          <a:xfrm>
            <a:off x="6335623" y="4509548"/>
            <a:ext cx="1490134" cy="837037"/>
          </a:xfrm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8"/>
          <p:cNvSpPr>
            <a:spLocks noGrp="1"/>
          </p:cNvSpPr>
          <p:nvPr>
            <p:ph type="body" sz="quarter" idx="13"/>
          </p:nvPr>
        </p:nvSpPr>
        <p:spPr>
          <a:xfrm>
            <a:off x="4366245" y="2881403"/>
            <a:ext cx="1490134" cy="837037"/>
          </a:xfrm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10274377" y="4509548"/>
            <a:ext cx="1490134" cy="837037"/>
          </a:xfrm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8304999" y="2881403"/>
            <a:ext cx="1490134" cy="837037"/>
          </a:xfrm>
          <a:ln w="6350">
            <a:solidFill>
              <a:schemeClr val="tx1"/>
            </a:solidFill>
          </a:ln>
        </p:spPr>
        <p:txBody>
          <a:bodyPr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Oval 26"/>
          <p:cNvSpPr/>
          <p:nvPr userDrawn="1"/>
        </p:nvSpPr>
        <p:spPr>
          <a:xfrm>
            <a:off x="3046337" y="4014478"/>
            <a:ext cx="191194" cy="19119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Oval 27"/>
          <p:cNvSpPr/>
          <p:nvPr userDrawn="1"/>
        </p:nvSpPr>
        <p:spPr>
          <a:xfrm>
            <a:off x="1076959" y="4014478"/>
            <a:ext cx="191194" cy="19119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Oval 28"/>
          <p:cNvSpPr/>
          <p:nvPr userDrawn="1"/>
        </p:nvSpPr>
        <p:spPr>
          <a:xfrm>
            <a:off x="5015715" y="4014478"/>
            <a:ext cx="191194" cy="19119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Oval 29"/>
          <p:cNvSpPr/>
          <p:nvPr userDrawn="1"/>
        </p:nvSpPr>
        <p:spPr>
          <a:xfrm>
            <a:off x="6985093" y="4014478"/>
            <a:ext cx="191194" cy="19119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1" name="Oval 30"/>
          <p:cNvSpPr/>
          <p:nvPr userDrawn="1"/>
        </p:nvSpPr>
        <p:spPr>
          <a:xfrm>
            <a:off x="8954471" y="4014478"/>
            <a:ext cx="191194" cy="19119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2" name="Oval 31"/>
          <p:cNvSpPr/>
          <p:nvPr userDrawn="1"/>
        </p:nvSpPr>
        <p:spPr>
          <a:xfrm>
            <a:off x="10923847" y="4017366"/>
            <a:ext cx="191194" cy="191194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4" name="Oval 33"/>
          <p:cNvSpPr/>
          <p:nvPr userDrawn="1"/>
        </p:nvSpPr>
        <p:spPr>
          <a:xfrm>
            <a:off x="1017337" y="3952019"/>
            <a:ext cx="321888" cy="32188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9" name="Oval 38"/>
          <p:cNvSpPr/>
          <p:nvPr userDrawn="1"/>
        </p:nvSpPr>
        <p:spPr>
          <a:xfrm>
            <a:off x="2980307" y="3949131"/>
            <a:ext cx="321888" cy="32188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Oval 39"/>
          <p:cNvSpPr/>
          <p:nvPr userDrawn="1"/>
        </p:nvSpPr>
        <p:spPr>
          <a:xfrm>
            <a:off x="4950368" y="3949131"/>
            <a:ext cx="321888" cy="32188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Oval 40"/>
          <p:cNvSpPr/>
          <p:nvPr userDrawn="1"/>
        </p:nvSpPr>
        <p:spPr>
          <a:xfrm>
            <a:off x="6919747" y="3949131"/>
            <a:ext cx="321888" cy="32188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2" name="Oval 41"/>
          <p:cNvSpPr/>
          <p:nvPr userDrawn="1"/>
        </p:nvSpPr>
        <p:spPr>
          <a:xfrm>
            <a:off x="8889122" y="3949131"/>
            <a:ext cx="321888" cy="32188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3" name="Oval 42"/>
          <p:cNvSpPr/>
          <p:nvPr userDrawn="1"/>
        </p:nvSpPr>
        <p:spPr>
          <a:xfrm>
            <a:off x="10858499" y="3949131"/>
            <a:ext cx="321888" cy="321888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>
            <a:endCxn id="44" idx="2"/>
          </p:cNvCxnSpPr>
          <p:nvPr userDrawn="1"/>
        </p:nvCxnSpPr>
        <p:spPr>
          <a:xfrm flipV="1">
            <a:off x="0" y="4110075"/>
            <a:ext cx="945581" cy="1063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 userDrawn="1"/>
        </p:nvSpPr>
        <p:spPr>
          <a:xfrm>
            <a:off x="945581" y="3883100"/>
            <a:ext cx="453950" cy="45395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6" name="Straight Connector 45"/>
          <p:cNvCxnSpPr>
            <a:endCxn id="48" idx="2"/>
          </p:cNvCxnSpPr>
          <p:nvPr userDrawn="1"/>
        </p:nvCxnSpPr>
        <p:spPr>
          <a:xfrm flipV="1">
            <a:off x="1398846" y="4110075"/>
            <a:ext cx="1515430" cy="10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 userDrawn="1"/>
        </p:nvSpPr>
        <p:spPr>
          <a:xfrm>
            <a:off x="2914276" y="3883100"/>
            <a:ext cx="453950" cy="45395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0" name="Oval 49"/>
          <p:cNvSpPr/>
          <p:nvPr userDrawn="1"/>
        </p:nvSpPr>
        <p:spPr>
          <a:xfrm>
            <a:off x="4882971" y="3883100"/>
            <a:ext cx="453950" cy="45395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1" name="Straight Connector 50"/>
          <p:cNvCxnSpPr/>
          <p:nvPr userDrawn="1"/>
        </p:nvCxnSpPr>
        <p:spPr>
          <a:xfrm flipV="1">
            <a:off x="3367884" y="4110075"/>
            <a:ext cx="1515430" cy="10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 userDrawn="1"/>
        </p:nvSpPr>
        <p:spPr>
          <a:xfrm>
            <a:off x="6851666" y="3883100"/>
            <a:ext cx="453950" cy="45395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3" name="Straight Connector 52"/>
          <p:cNvCxnSpPr/>
          <p:nvPr userDrawn="1"/>
        </p:nvCxnSpPr>
        <p:spPr>
          <a:xfrm flipV="1">
            <a:off x="5336236" y="4110075"/>
            <a:ext cx="1515430" cy="10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/>
          <p:cNvSpPr/>
          <p:nvPr userDrawn="1"/>
        </p:nvSpPr>
        <p:spPr>
          <a:xfrm>
            <a:off x="8822408" y="3883100"/>
            <a:ext cx="453950" cy="45395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5" name="Straight Connector 54"/>
          <p:cNvCxnSpPr/>
          <p:nvPr userDrawn="1"/>
        </p:nvCxnSpPr>
        <p:spPr>
          <a:xfrm flipV="1">
            <a:off x="7306978" y="4110075"/>
            <a:ext cx="1515430" cy="10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57"/>
          <p:cNvSpPr/>
          <p:nvPr userDrawn="1"/>
        </p:nvSpPr>
        <p:spPr>
          <a:xfrm>
            <a:off x="10793153" y="3883100"/>
            <a:ext cx="453950" cy="45395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9" name="Straight Connector 58"/>
          <p:cNvCxnSpPr/>
          <p:nvPr userDrawn="1"/>
        </p:nvCxnSpPr>
        <p:spPr>
          <a:xfrm flipV="1">
            <a:off x="9276353" y="4110075"/>
            <a:ext cx="1515430" cy="106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8" idx="6"/>
          </p:cNvCxnSpPr>
          <p:nvPr userDrawn="1"/>
        </p:nvCxnSpPr>
        <p:spPr>
          <a:xfrm>
            <a:off x="11247103" y="4110075"/>
            <a:ext cx="94489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21C4201-81B2-8D47-BC8A-6A926E8D98A1}"/>
              </a:ext>
            </a:extLst>
          </p:cNvPr>
          <p:cNvCxnSpPr>
            <a:stCxn id="44" idx="0"/>
            <a:endCxn id="22" idx="2"/>
          </p:cNvCxnSpPr>
          <p:nvPr userDrawn="1"/>
        </p:nvCxnSpPr>
        <p:spPr>
          <a:xfrm flipV="1">
            <a:off x="1172556" y="3718440"/>
            <a:ext cx="1" cy="1646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81A5F4E-34B3-4D4F-A0DC-3D23C413306E}"/>
              </a:ext>
            </a:extLst>
          </p:cNvPr>
          <p:cNvCxnSpPr/>
          <p:nvPr userDrawn="1"/>
        </p:nvCxnSpPr>
        <p:spPr>
          <a:xfrm flipV="1">
            <a:off x="3144695" y="4341220"/>
            <a:ext cx="1" cy="1646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314B171-8897-7A4E-8AA4-DAF25C6788E9}"/>
              </a:ext>
            </a:extLst>
          </p:cNvPr>
          <p:cNvCxnSpPr/>
          <p:nvPr userDrawn="1"/>
        </p:nvCxnSpPr>
        <p:spPr>
          <a:xfrm flipV="1">
            <a:off x="5106948" y="3718440"/>
            <a:ext cx="1" cy="1646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6E4B8D8-B083-5D42-A38A-D741891F5BCF}"/>
              </a:ext>
            </a:extLst>
          </p:cNvPr>
          <p:cNvCxnSpPr/>
          <p:nvPr userDrawn="1"/>
        </p:nvCxnSpPr>
        <p:spPr>
          <a:xfrm flipV="1">
            <a:off x="7079087" y="4341220"/>
            <a:ext cx="1" cy="1646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E9C602E1-5556-6841-A375-D7774DBB7171}"/>
              </a:ext>
            </a:extLst>
          </p:cNvPr>
          <p:cNvCxnSpPr/>
          <p:nvPr userDrawn="1"/>
        </p:nvCxnSpPr>
        <p:spPr>
          <a:xfrm flipV="1">
            <a:off x="9051225" y="3718440"/>
            <a:ext cx="1" cy="1646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4A89A41-5C7F-4D49-813D-6C31FF92DDC2}"/>
              </a:ext>
            </a:extLst>
          </p:cNvPr>
          <p:cNvCxnSpPr/>
          <p:nvPr userDrawn="1"/>
        </p:nvCxnSpPr>
        <p:spPr>
          <a:xfrm flipV="1">
            <a:off x="11023364" y="4341220"/>
            <a:ext cx="1" cy="16466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3772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8DBD5F-C6EC-485E-8ECE-A5152736C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EBB0E32-0304-4451-ADB8-C044457D5B85}" type="datetimeFigureOut">
              <a:rPr lang="en-US" smtClean="0"/>
              <a:pPr/>
              <a:t>3/19/2022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6C0BE6-E24A-4679-B786-AAB41ADCC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FB9417-93D4-4C41-8E0E-1553E0B5D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A64F31B-23FA-4075-AF7D-6228CFD12F0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EFA4E54-980F-4851-9891-2A4B8772FE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60613" y="2401888"/>
            <a:ext cx="7470775" cy="2054225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B14C9AD-D4E3-433C-80D7-EAEAA3546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76730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08193-1216-4245-8C17-9B6C4A406926}" type="datetimeFigureOut">
              <a:rPr lang="en-US" smtClean="0"/>
              <a:t>3/19/2022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89387-CE62-5244-AE07-747C4C7A769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695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7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ctrTitle"/>
          </p:nvPr>
        </p:nvSpPr>
        <p:spPr>
          <a:xfrm>
            <a:off x="0" y="352974"/>
            <a:ext cx="12192000" cy="777557"/>
          </a:xfrm>
        </p:spPr>
        <p:txBody>
          <a:bodyPr>
            <a:normAutofit/>
          </a:bodyPr>
          <a:lstStyle/>
          <a:p>
            <a:r>
              <a:rPr lang="en-US" b="1" dirty="0">
                <a:ln w="9525">
                  <a:solidFill>
                    <a:srgbClr val="7030A0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Group 2 Machine Learning Model Outline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C0A7991-1BE1-44DB-80B1-68FCF0BE488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955409" y="4509548"/>
            <a:ext cx="2410836" cy="1805235"/>
          </a:xfrm>
          <a:solidFill>
            <a:schemeClr val="tx2">
              <a:lumMod val="75000"/>
              <a:alpha val="60000"/>
            </a:schemeClr>
          </a:solidFill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en-US" b="1" dirty="0"/>
              <a:t>2) Features and Target</a:t>
            </a:r>
          </a:p>
          <a:p>
            <a:pPr marL="171450" indent="-1714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Wine data features: Country, Description, Designation, Price, Province, Region_1, Region_2, Title, Variety, Winery</a:t>
            </a:r>
          </a:p>
          <a:p>
            <a:pPr marL="171450" indent="-1714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Weather features:  Year, Rainfall, Temperature, Timeseries</a:t>
            </a:r>
          </a:p>
          <a:p>
            <a:pPr marL="171450" indent="-1714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Target:  Points (wine rating)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9E3CD01-1D07-4730-9EC9-340DFB023A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5422" y="2208628"/>
            <a:ext cx="1758462" cy="1509813"/>
          </a:xfrm>
          <a:solidFill>
            <a:schemeClr val="tx2">
              <a:lumMod val="75000"/>
              <a:alpha val="60000"/>
            </a:schemeClr>
          </a:solidFill>
        </p:spPr>
        <p:txBody>
          <a:bodyPr anchor="ctr">
            <a:normAutofit/>
          </a:bodyPr>
          <a:lstStyle/>
          <a:p>
            <a:r>
              <a:rPr lang="en-US" b="1" dirty="0"/>
              <a:t>1) Datasets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Wine reviews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Historical mean temperature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Historical precipitation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484D8E67-6C6B-4EF6-B875-53A1B5E713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83115" y="4501115"/>
            <a:ext cx="2998176" cy="1908477"/>
          </a:xfrm>
          <a:solidFill>
            <a:schemeClr val="tx2">
              <a:lumMod val="75000"/>
              <a:alpha val="60000"/>
            </a:schemeClr>
          </a:solidFill>
        </p:spPr>
        <p:txBody>
          <a:bodyPr anchor="ctr">
            <a:normAutofit/>
          </a:bodyPr>
          <a:lstStyle/>
          <a:p>
            <a:pPr>
              <a:lnSpc>
                <a:spcPct val="70000"/>
              </a:lnSpc>
            </a:pPr>
            <a:r>
              <a:rPr lang="en-US" sz="1000" b="1" dirty="0"/>
              <a:t>4) Preprocessing</a:t>
            </a:r>
          </a:p>
          <a:p>
            <a:pPr marL="171450" indent="-17145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All input data is tabular</a:t>
            </a:r>
          </a:p>
          <a:p>
            <a:pPr marL="171450" indent="-17145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Merge wine data with weather data</a:t>
            </a:r>
          </a:p>
          <a:p>
            <a:pPr marL="171450" indent="-17145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Drop rows with null values</a:t>
            </a:r>
          </a:p>
          <a:p>
            <a:pPr marL="171450" indent="-17145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Split data into input (X) and output (y)</a:t>
            </a:r>
          </a:p>
          <a:p>
            <a:pPr marL="171450" indent="-17145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X – Features from 2</a:t>
            </a:r>
          </a:p>
          <a:p>
            <a:pPr marL="171450" indent="-17145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y – Target from 2</a:t>
            </a:r>
          </a:p>
          <a:p>
            <a:pPr marL="171450" indent="-17145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sz="1000" b="1" dirty="0"/>
              <a:t>Split X and y into training and test datasets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E012826-2FE5-434F-92AF-EB966687A8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42006" y="1913206"/>
            <a:ext cx="2729131" cy="1805235"/>
          </a:xfrm>
          <a:solidFill>
            <a:schemeClr val="tx2">
              <a:lumMod val="75000"/>
              <a:alpha val="60000"/>
            </a:schemeClr>
          </a:solidFill>
        </p:spPr>
        <p:txBody>
          <a:bodyPr anchor="ctr">
            <a:normAutofit fontScale="85000" lnSpcReduction="20000"/>
          </a:bodyPr>
          <a:lstStyle/>
          <a:p>
            <a:pPr>
              <a:lnSpc>
                <a:spcPct val="100000"/>
              </a:lnSpc>
            </a:pPr>
            <a:r>
              <a:rPr lang="en-US" b="1" dirty="0"/>
              <a:t>3) Types of Data Cleaning</a:t>
            </a:r>
          </a:p>
          <a:p>
            <a:pPr>
              <a:lnSpc>
                <a:spcPct val="100000"/>
              </a:lnSpc>
            </a:pPr>
            <a:r>
              <a:rPr lang="en-US" b="1" dirty="0"/>
              <a:t>Wine data:</a:t>
            </a:r>
          </a:p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Remove row with excluded provinces</a:t>
            </a:r>
          </a:p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Use regex to get year from Title field</a:t>
            </a:r>
          </a:p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Perform feature selection (TBD)</a:t>
            </a:r>
          </a:p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Drop rows with null values</a:t>
            </a:r>
          </a:p>
          <a:p>
            <a:pPr>
              <a:lnSpc>
                <a:spcPct val="100000"/>
              </a:lnSpc>
            </a:pPr>
            <a:r>
              <a:rPr lang="en-US" b="1" dirty="0"/>
              <a:t>Weather data requires no cleaning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CE7398CC-26FC-44C1-9E1A-165F3CDDA2D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solidFill>
            <a:schemeClr val="tx2">
              <a:lumMod val="75000"/>
              <a:alpha val="60000"/>
            </a:schemeClr>
          </a:solidFill>
        </p:spPr>
        <p:txBody>
          <a:bodyPr anchor="ctr"/>
          <a:lstStyle/>
          <a:p>
            <a:r>
              <a:rPr lang="en-US" b="1" dirty="0"/>
              <a:t>6) Reevaluate ML model as necessary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3046AC2-9AF9-43FE-92C5-89FBD53657E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07572" y="1913205"/>
            <a:ext cx="2494941" cy="1805235"/>
          </a:xfrm>
          <a:solidFill>
            <a:schemeClr val="tx2">
              <a:lumMod val="75000"/>
              <a:alpha val="60000"/>
            </a:schemeClr>
          </a:solidFill>
        </p:spPr>
        <p:txBody>
          <a:bodyPr anchor="ctr"/>
          <a:lstStyle/>
          <a:p>
            <a:r>
              <a:rPr lang="en-US" b="1" dirty="0"/>
              <a:t>5) Training and Evaluate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Recommend Multiple Linear Regression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Make regression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Fit the model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1" dirty="0"/>
              <a:t>Predict wine quality</a:t>
            </a:r>
          </a:p>
        </p:txBody>
      </p:sp>
      <p:sp>
        <p:nvSpPr>
          <p:cNvPr id="35" name="Subtitle 2">
            <a:extLst>
              <a:ext uri="{FF2B5EF4-FFF2-40B4-BE49-F238E27FC236}">
                <a16:creationId xmlns:a16="http://schemas.microsoft.com/office/drawing/2014/main" id="{B72B0626-B0E4-4A58-AF98-85068B7CE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130532"/>
            <a:ext cx="9144000" cy="352974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Exploring the relationship between weather and wine</a:t>
            </a:r>
          </a:p>
        </p:txBody>
      </p:sp>
    </p:spTree>
    <p:extLst>
      <p:ext uri="{BB962C8B-B14F-4D97-AF65-F5344CB8AC3E}">
        <p14:creationId xmlns:p14="http://schemas.microsoft.com/office/powerpoint/2010/main" val="20124079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imeline 1">
      <a:dk1>
        <a:srgbClr val="000000"/>
      </a:dk1>
      <a:lt1>
        <a:srgbClr val="FFFFFF"/>
      </a:lt1>
      <a:dk2>
        <a:srgbClr val="333333"/>
      </a:dk2>
      <a:lt2>
        <a:srgbClr val="C8C8C8"/>
      </a:lt2>
      <a:accent1>
        <a:srgbClr val="D14B79"/>
      </a:accent1>
      <a:accent2>
        <a:srgbClr val="F0015E"/>
      </a:accent2>
      <a:accent3>
        <a:srgbClr val="454948"/>
      </a:accent3>
      <a:accent4>
        <a:srgbClr val="363636"/>
      </a:accent4>
      <a:accent5>
        <a:srgbClr val="0363EF"/>
      </a:accent5>
      <a:accent6>
        <a:srgbClr val="0054D9"/>
      </a:accent6>
      <a:hlink>
        <a:srgbClr val="0563C1"/>
      </a:hlink>
      <a:folHlink>
        <a:srgbClr val="C8C7C8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866710_Rocket timeline_AAS_v4" id="{1D360EB5-73CC-46AE-9BBC-57AE20A2BA4D}" vid="{B2CA956A-C3E8-4A17-B3DE-9E671A362A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8E1F229-3589-4181-B634-0A7F17858088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4AE8B50-B866-4B94-97FD-4F1B62E662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CB456B-5CD8-4C51-A865-23AEF63F094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Rocket timeline</Template>
  <TotalTime>49</TotalTime>
  <Words>185</Words>
  <Application>Microsoft Office PowerPoint</Application>
  <PresentationFormat>Widescreen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Group 2 Machine Learning Model Outline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 Machine Learning Outline</dc:title>
  <dc:subject/>
  <dc:creator>Chris and Marisa Shideler</dc:creator>
  <cp:keywords/>
  <dc:description/>
  <cp:lastModifiedBy>Chris and Marisa Shideler</cp:lastModifiedBy>
  <cp:revision>1</cp:revision>
  <dcterms:created xsi:type="dcterms:W3CDTF">2022-03-19T19:41:33Z</dcterms:created>
  <dcterms:modified xsi:type="dcterms:W3CDTF">2022-03-19T20:31:23Z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